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18"/>
  </p:notesMasterIdLst>
  <p:handoutMasterIdLst>
    <p:handoutMasterId r:id="rId19"/>
  </p:handoutMasterIdLst>
  <p:sldIdLst>
    <p:sldId id="290" r:id="rId5"/>
    <p:sldId id="275" r:id="rId6"/>
    <p:sldId id="280" r:id="rId7"/>
    <p:sldId id="291" r:id="rId8"/>
    <p:sldId id="292" r:id="rId9"/>
    <p:sldId id="293" r:id="rId10"/>
    <p:sldId id="294" r:id="rId11"/>
    <p:sldId id="295" r:id="rId12"/>
    <p:sldId id="296" r:id="rId13"/>
    <p:sldId id="297" r:id="rId14"/>
    <p:sldId id="298" r:id="rId15"/>
    <p:sldId id="299"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256"/>
    <a:srgbClr val="FFFFFF"/>
    <a:srgbClr val="99CBEB"/>
    <a:srgbClr val="5A93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62" autoAdjust="0"/>
    <p:restoredTop sz="86391"/>
  </p:normalViewPr>
  <p:slideViewPr>
    <p:cSldViewPr snapToGrid="0" snapToObjects="1">
      <p:cViewPr varScale="1">
        <p:scale>
          <a:sx n="117" d="100"/>
          <a:sy n="117" d="100"/>
        </p:scale>
        <p:origin x="544" y="1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5356"/>
    </p:cViewPr>
  </p:sorterViewPr>
  <p:notesViewPr>
    <p:cSldViewPr snapToGrid="0" snapToObjects="1">
      <p:cViewPr varScale="1">
        <p:scale>
          <a:sx n="53" d="100"/>
          <a:sy n="53" d="100"/>
        </p:scale>
        <p:origin x="2648" y="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4C0F9B-1473-4757-85A1-74F5D4FFF275}" type="datetimeFigureOut">
              <a:rPr lang="en-US" smtClean="0"/>
              <a:t>8/29/24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39A4DE-CA8F-4750-B28E-D1B2B9750597}" type="slidenum">
              <a:rPr lang="en-US" smtClean="0"/>
              <a:t>‹#›</a:t>
            </a:fld>
            <a:endParaRPr lang="en-US"/>
          </a:p>
        </p:txBody>
      </p:sp>
    </p:spTree>
    <p:extLst>
      <p:ext uri="{BB962C8B-B14F-4D97-AF65-F5344CB8AC3E}">
        <p14:creationId xmlns:p14="http://schemas.microsoft.com/office/powerpoint/2010/main" val="39499123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49A48D-2F5C-1E42-9907-4BBB37D1DB2A}" type="datetimeFigureOut">
              <a:rPr lang="en-US" smtClean="0"/>
              <a:t>8/29/24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4E0F9-9E2D-BC4D-954B-97B3259EF215}" type="slidenum">
              <a:rPr lang="en-US" smtClean="0"/>
              <a:t>‹#›</a:t>
            </a:fld>
            <a:endParaRPr lang="en-US"/>
          </a:p>
        </p:txBody>
      </p:sp>
    </p:spTree>
    <p:extLst>
      <p:ext uri="{BB962C8B-B14F-4D97-AF65-F5344CB8AC3E}">
        <p14:creationId xmlns:p14="http://schemas.microsoft.com/office/powerpoint/2010/main" val="686050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AD4E0F9-9E2D-BC4D-954B-97B3259EF215}" type="slidenum">
              <a:rPr lang="en-US" smtClean="0"/>
              <a:t>13</a:t>
            </a:fld>
            <a:endParaRPr lang="en-US"/>
          </a:p>
        </p:txBody>
      </p:sp>
    </p:spTree>
    <p:extLst>
      <p:ext uri="{BB962C8B-B14F-4D97-AF65-F5344CB8AC3E}">
        <p14:creationId xmlns:p14="http://schemas.microsoft.com/office/powerpoint/2010/main" val="1286393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
        <p:nvSpPr>
          <p:cNvPr id="6" name="Subtitle 2"/>
          <p:cNvSpPr>
            <a:spLocks noGrp="1"/>
          </p:cNvSpPr>
          <p:nvPr>
            <p:ph type="subTitle" idx="1" hasCustomPrompt="1"/>
          </p:nvPr>
        </p:nvSpPr>
        <p:spPr>
          <a:xfrm>
            <a:off x="1524000" y="4031529"/>
            <a:ext cx="9144000" cy="526617"/>
          </a:xfrm>
        </p:spPr>
        <p:txBody>
          <a:bodyPr/>
          <a:lstStyle>
            <a:lvl1pPr marL="0" indent="0" algn="ctr">
              <a:buNone/>
              <a:defRPr sz="2400" b="1">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86545" y="2298124"/>
            <a:ext cx="5815687" cy="123907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Conte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2008739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tent 3">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285975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a:off x="6504709" y="0"/>
            <a:ext cx="7564582" cy="7564582"/>
          </a:xfrm>
          <a:prstGeom prst="rect">
            <a:avLst/>
          </a:prstGeom>
        </p:spPr>
      </p:pic>
      <p:sp>
        <p:nvSpPr>
          <p:cNvPr id="2" name="Title 1"/>
          <p:cNvSpPr>
            <a:spLocks noGrp="1"/>
          </p:cNvSpPr>
          <p:nvPr>
            <p:ph type="title"/>
          </p:nvPr>
        </p:nvSpPr>
        <p:spPr/>
        <p:txBody>
          <a:bodyPr/>
          <a:lstStyle/>
          <a:p>
            <a:r>
              <a:rPr lang="en-US"/>
              <a:t>Click to edit Master title style</a:t>
            </a:r>
          </a:p>
        </p:txBody>
      </p:sp>
      <p:sp>
        <p:nvSpPr>
          <p:cNvPr id="6"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
        <p:nvSpPr>
          <p:cNvPr id="7" name="Text Placeholder 2"/>
          <p:cNvSpPr>
            <a:spLocks noGrp="1"/>
          </p:cNvSpPr>
          <p:nvPr>
            <p:ph type="body" idx="1"/>
          </p:nvPr>
        </p:nvSpPr>
        <p:spPr>
          <a:xfrm>
            <a:off x="839788" y="1681163"/>
            <a:ext cx="105140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839788" y="2505075"/>
            <a:ext cx="105140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8801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ctr"/>
          <a:lstStyle>
            <a:lvl1pPr>
              <a:defRPr sz="3200"/>
            </a:lvl1pPr>
          </a:lstStyle>
          <a:p>
            <a:r>
              <a:rPr lang="en-US"/>
              <a:t>Click to edit Master title style</a:t>
            </a:r>
          </a:p>
        </p:txBody>
      </p:sp>
      <p:sp>
        <p:nvSpPr>
          <p:cNvPr id="3" name="Content Placeholder 2"/>
          <p:cNvSpPr>
            <a:spLocks noGrp="1"/>
          </p:cNvSpPr>
          <p:nvPr>
            <p:ph idx="1"/>
          </p:nvPr>
        </p:nvSpPr>
        <p:spPr>
          <a:xfrm>
            <a:off x="5183188" y="457201"/>
            <a:ext cx="6172200" cy="5403850"/>
          </a:xfrm>
        </p:spPr>
        <p:txBody>
          <a:bodyPr/>
          <a:lstStyle>
            <a:lvl1pPr>
              <a:defRPr sz="3200"/>
            </a:lvl1pPr>
            <a:lvl2pPr>
              <a:defRPr sz="2800">
                <a:latin typeface="Crimson Text" charset="0"/>
                <a:ea typeface="Crimson Text" charset="0"/>
                <a:cs typeface="Crimson Text" charset="0"/>
              </a:defRPr>
            </a:lvl2pPr>
            <a:lvl3pPr>
              <a:defRPr sz="2400">
                <a:latin typeface="Crimson Text" charset="0"/>
                <a:ea typeface="Crimson Text" charset="0"/>
                <a:cs typeface="Crimson Text" charset="0"/>
              </a:defRPr>
            </a:lvl3pPr>
            <a:lvl4pPr>
              <a:defRPr sz="2000">
                <a:latin typeface="Crimson Text" charset="0"/>
                <a:ea typeface="Crimson Text" charset="0"/>
                <a:cs typeface="Crimson Text" charset="0"/>
              </a:defRPr>
            </a:lvl4pPr>
            <a:lvl5pPr>
              <a:defRPr sz="2000">
                <a:latin typeface="Crimson Text" charset="0"/>
                <a:ea typeface="Crimson Text" charset="0"/>
                <a:cs typeface="Crimson Text"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Crimson Text" charset="0"/>
                <a:ea typeface="Crimson Text" charset="0"/>
                <a:cs typeface="Crimson Text"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1736085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Righ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97043" y="-13855"/>
            <a:ext cx="7008812"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p:cNvSpPr>
            <a:spLocks noGrp="1"/>
          </p:cNvSpPr>
          <p:nvPr>
            <p:ph type="title"/>
          </p:nvPr>
        </p:nvSpPr>
        <p:spPr>
          <a:xfrm>
            <a:off x="839788" y="457200"/>
            <a:ext cx="3932237" cy="1600200"/>
          </a:xfrm>
        </p:spPr>
        <p:txBody>
          <a:bodyPr anchor="ctr"/>
          <a:lstStyle>
            <a:lvl1pPr>
              <a:defRPr sz="3200"/>
            </a:lvl1pPr>
          </a:lstStyle>
          <a:p>
            <a:r>
              <a:rPr lang="en-US"/>
              <a:t>Click to edit Master title style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525812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Left">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 y="0"/>
            <a:ext cx="5250873"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2" name="Title 1"/>
          <p:cNvSpPr>
            <a:spLocks noGrp="1"/>
          </p:cNvSpPr>
          <p:nvPr>
            <p:ph type="title"/>
          </p:nvPr>
        </p:nvSpPr>
        <p:spPr>
          <a:xfrm>
            <a:off x="6033654" y="449263"/>
            <a:ext cx="5320146" cy="1600200"/>
          </a:xfrm>
        </p:spPr>
        <p:txBody>
          <a:bodyPr anchor="ctr"/>
          <a:lstStyle>
            <a:lvl1pPr>
              <a:defRPr sz="3200"/>
            </a:lvl1pPr>
          </a:lstStyle>
          <a:p>
            <a:r>
              <a:rPr lang="en-US" dirty="0"/>
              <a:t>Click to edit Master title style</a:t>
            </a:r>
          </a:p>
        </p:txBody>
      </p:sp>
      <p:sp>
        <p:nvSpPr>
          <p:cNvPr id="4" name="Text Placeholder 3"/>
          <p:cNvSpPr>
            <a:spLocks noGrp="1"/>
          </p:cNvSpPr>
          <p:nvPr>
            <p:ph type="body" sz="half" idx="2"/>
          </p:nvPr>
        </p:nvSpPr>
        <p:spPr>
          <a:xfrm>
            <a:off x="6033654" y="2049463"/>
            <a:ext cx="5320145" cy="3811588"/>
          </a:xfrm>
        </p:spPr>
        <p:txBody>
          <a:bodyPr/>
          <a:lstStyle>
            <a:lvl1pPr marL="0" indent="0">
              <a:buNone/>
              <a:defRPr sz="1600">
                <a:latin typeface="Crimson Text" charset="0"/>
                <a:ea typeface="Crimson Text" charset="0"/>
                <a:cs typeface="Crimson Text"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Ending Slide 1">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86545" y="2298124"/>
            <a:ext cx="5815687" cy="1239071"/>
          </a:xfrm>
          <a:prstGeom prst="rect">
            <a:avLst/>
          </a:prstGeom>
        </p:spPr>
      </p:pic>
    </p:spTree>
    <p:extLst>
      <p:ext uri="{BB962C8B-B14F-4D97-AF65-F5344CB8AC3E}">
        <p14:creationId xmlns:p14="http://schemas.microsoft.com/office/powerpoint/2010/main" val="120976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ding Slide 2">
    <p:bg>
      <p:bgPr>
        <a:solidFill>
          <a:srgbClr val="00225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838200" y="6291551"/>
            <a:ext cx="10515600" cy="365125"/>
          </a:xfrm>
        </p:spPr>
        <p:txBody>
          <a:bodyPr/>
          <a:lstStyle>
            <a:lvl1pPr>
              <a:defRPr>
                <a:solidFill>
                  <a:schemeClr val="bg1"/>
                </a:solidFill>
              </a:defRPr>
            </a:lvl1pPr>
          </a:lstStyle>
          <a:p>
            <a:r>
              <a:rPr lang="de-DE" dirty="0"/>
              <a:t>©</a:t>
            </a:r>
            <a:r>
              <a:rPr lang="en-US" dirty="0"/>
              <a:t>ALPHA XI DELTA </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051070" y="2479964"/>
            <a:ext cx="6089860" cy="129743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bg>
      <p:bgPr>
        <a:solidFill>
          <a:srgbClr val="00225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838200" y="6291551"/>
            <a:ext cx="10515600" cy="365125"/>
          </a:xfrm>
        </p:spPr>
        <p:txBody>
          <a:bodyPr/>
          <a:lstStyle>
            <a:lvl1pPr>
              <a:defRPr>
                <a:solidFill>
                  <a:schemeClr val="bg1"/>
                </a:solidFill>
              </a:defRPr>
            </a:lvl1pPr>
          </a:lstStyle>
          <a:p>
            <a:r>
              <a:rPr lang="de-DE" dirty="0"/>
              <a:t>©</a:t>
            </a:r>
            <a:r>
              <a:rPr lang="en-US" dirty="0"/>
              <a:t>ALPHA XI DELTA </a:t>
            </a:r>
          </a:p>
        </p:txBody>
      </p:sp>
      <p:sp>
        <p:nvSpPr>
          <p:cNvPr id="6" name="Subtitle 2"/>
          <p:cNvSpPr>
            <a:spLocks noGrp="1"/>
          </p:cNvSpPr>
          <p:nvPr>
            <p:ph type="subTitle" idx="1" hasCustomPrompt="1"/>
          </p:nvPr>
        </p:nvSpPr>
        <p:spPr>
          <a:xfrm>
            <a:off x="1524000" y="4031529"/>
            <a:ext cx="9144000" cy="52661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187882" y="1967346"/>
            <a:ext cx="6089860" cy="129743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Intro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a:off x="-138546" y="235314"/>
            <a:ext cx="7271420" cy="8028992"/>
          </a:xfrm>
          <a:prstGeom prst="rect">
            <a:avLst/>
          </a:prstGeom>
        </p:spPr>
      </p:pic>
      <p:sp>
        <p:nvSpPr>
          <p:cNvPr id="2" name="Title 1"/>
          <p:cNvSpPr>
            <a:spLocks noGrp="1"/>
          </p:cNvSpPr>
          <p:nvPr>
            <p:ph type="ctrTitle"/>
          </p:nvPr>
        </p:nvSpPr>
        <p:spPr>
          <a:xfrm>
            <a:off x="1524000" y="1122363"/>
            <a:ext cx="91440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1679699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Intro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a:off x="-138546" y="235314"/>
            <a:ext cx="7271420" cy="8028992"/>
          </a:xfrm>
          <a:prstGeom prst="rect">
            <a:avLst/>
          </a:prstGeom>
        </p:spPr>
      </p:pic>
      <p:sp>
        <p:nvSpPr>
          <p:cNvPr id="5"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
        <p:nvSpPr>
          <p:cNvPr id="6" name="Title 1"/>
          <p:cNvSpPr>
            <a:spLocks noGrp="1"/>
          </p:cNvSpPr>
          <p:nvPr>
            <p:ph type="title"/>
          </p:nvPr>
        </p:nvSpPr>
        <p:spPr>
          <a:xfrm>
            <a:off x="838200" y="365125"/>
            <a:ext cx="10515600" cy="1325563"/>
          </a:xfrm>
        </p:spPr>
        <p:txBody>
          <a:bodyPr/>
          <a:lstStyle/>
          <a:p>
            <a:r>
              <a:rPr lang="en-US"/>
              <a:t>Click to edit Master title style</a:t>
            </a:r>
          </a:p>
        </p:txBody>
      </p:sp>
      <p:sp>
        <p:nvSpPr>
          <p:cNvPr id="7" name="Text Placeholder 2"/>
          <p:cNvSpPr>
            <a:spLocks noGrp="1"/>
          </p:cNvSpPr>
          <p:nvPr>
            <p:ph type="body" idx="1"/>
          </p:nvPr>
        </p:nvSpPr>
        <p:spPr>
          <a:xfrm>
            <a:off x="839788" y="1681163"/>
            <a:ext cx="105140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3"/>
          <p:cNvSpPr>
            <a:spLocks noGrp="1"/>
          </p:cNvSpPr>
          <p:nvPr>
            <p:ph sz="half" idx="2"/>
          </p:nvPr>
        </p:nvSpPr>
        <p:spPr>
          <a:xfrm>
            <a:off x="839788" y="2505075"/>
            <a:ext cx="105140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Intro 2">
    <p:spTree>
      <p:nvGrpSpPr>
        <p:cNvPr id="1" name=""/>
        <p:cNvGrpSpPr/>
        <p:nvPr/>
      </p:nvGrpSpPr>
      <p:grpSpPr>
        <a:xfrm>
          <a:off x="0" y="0"/>
          <a:ext cx="0" cy="0"/>
          <a:chOff x="0" y="0"/>
          <a:chExt cx="0" cy="0"/>
        </a:xfrm>
      </p:grpSpPr>
      <p:sp>
        <p:nvSpPr>
          <p:cNvPr id="2" name="Title 1"/>
          <p:cNvSpPr>
            <a:spLocks noGrp="1"/>
          </p:cNvSpPr>
          <p:nvPr>
            <p:ph type="title"/>
          </p:nvPr>
        </p:nvSpPr>
        <p:spPr>
          <a:xfrm>
            <a:off x="838200" y="1553497"/>
            <a:ext cx="10515600" cy="1225595"/>
          </a:xfrm>
        </p:spPr>
        <p:txBody>
          <a:bodyPr anchor="b"/>
          <a:lstStyle>
            <a:lvl1pPr algn="r">
              <a:defRPr sz="6000">
                <a:solidFill>
                  <a:schemeClr val="accent1"/>
                </a:solidFill>
              </a:defRPr>
            </a:lvl1pPr>
          </a:lstStyle>
          <a:p>
            <a:r>
              <a:rPr lang="en-US" dirty="0"/>
              <a:t>Click to edit Master title style</a:t>
            </a:r>
          </a:p>
        </p:txBody>
      </p:sp>
      <p:sp>
        <p:nvSpPr>
          <p:cNvPr id="3" name="Text Placeholder 2"/>
          <p:cNvSpPr>
            <a:spLocks noGrp="1"/>
          </p:cNvSpPr>
          <p:nvPr>
            <p:ph type="body" idx="1"/>
          </p:nvPr>
        </p:nvSpPr>
        <p:spPr>
          <a:xfrm>
            <a:off x="838200" y="3240133"/>
            <a:ext cx="10515600" cy="1879699"/>
          </a:xfrm>
        </p:spPr>
        <p:txBody>
          <a:bodyPr/>
          <a:lstStyle>
            <a:lvl1pPr marL="0" indent="0" algn="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pic>
        <p:nvPicPr>
          <p:cNvPr id="4" name="Picture 3"/>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a:off x="-167096" y="2378208"/>
            <a:ext cx="4765120" cy="5261573"/>
          </a:xfrm>
          <a:prstGeom prst="rect">
            <a:avLst/>
          </a:prstGeom>
        </p:spPr>
      </p:pic>
    </p:spTree>
    <p:extLst>
      <p:ext uri="{BB962C8B-B14F-4D97-AF65-F5344CB8AC3E}">
        <p14:creationId xmlns:p14="http://schemas.microsoft.com/office/powerpoint/2010/main" val="1315416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tro 2">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pic>
        <p:nvPicPr>
          <p:cNvPr id="4" name="Picture 3"/>
          <p:cNvPicPr>
            <a:picLocks noChangeAspect="1"/>
          </p:cNvPicPr>
          <p:nvPr userDrawn="1"/>
        </p:nvPicPr>
        <p:blipFill>
          <a:blip r:embed="rId2" cstate="email">
            <a:alphaModFix amt="50000"/>
            <a:extLst>
              <a:ext uri="{28A0092B-C50C-407E-A947-70E740481C1C}">
                <a14:useLocalDpi xmlns:a14="http://schemas.microsoft.com/office/drawing/2010/main"/>
              </a:ext>
            </a:extLst>
          </a:blip>
          <a:stretch>
            <a:fillRect/>
          </a:stretch>
        </p:blipFill>
        <p:spPr>
          <a:xfrm>
            <a:off x="-167096" y="2378208"/>
            <a:ext cx="4765120" cy="5261573"/>
          </a:xfrm>
          <a:prstGeom prst="rect">
            <a:avLst/>
          </a:prstGeom>
        </p:spPr>
      </p:pic>
      <p:sp>
        <p:nvSpPr>
          <p:cNvPr id="6" name="Title 1"/>
          <p:cNvSpPr>
            <a:spLocks noGrp="1"/>
          </p:cNvSpPr>
          <p:nvPr>
            <p:ph type="title"/>
          </p:nvPr>
        </p:nvSpPr>
        <p:spPr>
          <a:xfrm>
            <a:off x="838200" y="365125"/>
            <a:ext cx="10515600" cy="1325563"/>
          </a:xfrm>
        </p:spPr>
        <p:txBody>
          <a:bodyPr/>
          <a:lstStyle/>
          <a:p>
            <a:r>
              <a:rPr lang="en-US"/>
              <a:t>Click to edit Master title style</a:t>
            </a:r>
          </a:p>
        </p:txBody>
      </p:sp>
      <p:sp>
        <p:nvSpPr>
          <p:cNvPr id="8" name="Text Placeholder 2"/>
          <p:cNvSpPr>
            <a:spLocks noGrp="1"/>
          </p:cNvSpPr>
          <p:nvPr>
            <p:ph type="body" idx="1"/>
          </p:nvPr>
        </p:nvSpPr>
        <p:spPr>
          <a:xfrm>
            <a:off x="839788" y="1681163"/>
            <a:ext cx="1051401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839788" y="2505075"/>
            <a:ext cx="105140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Conte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1"/>
          </p:nvPr>
        </p:nvSpPr>
        <p:spPr>
          <a:xfrm>
            <a:off x="838200" y="6291551"/>
            <a:ext cx="10515600" cy="365125"/>
          </a:xfrm>
        </p:spPr>
        <p:txBody>
          <a:bodyPr/>
          <a:lstStyle/>
          <a:p>
            <a:r>
              <a:rPr lang="de-DE" dirty="0"/>
              <a:t>©</a:t>
            </a:r>
            <a:r>
              <a:rPr lang="en-US" dirty="0"/>
              <a:t>ALPHA XI DELTA </a:t>
            </a:r>
          </a:p>
        </p:txBody>
      </p:sp>
    </p:spTree>
    <p:extLst>
      <p:ext uri="{BB962C8B-B14F-4D97-AF65-F5344CB8AC3E}">
        <p14:creationId xmlns:p14="http://schemas.microsoft.com/office/powerpoint/2010/main" val="2045343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38200" y="6356350"/>
            <a:ext cx="10515600" cy="365125"/>
          </a:xfrm>
          <a:prstGeom prst="rect">
            <a:avLst/>
          </a:prstGeom>
        </p:spPr>
        <p:txBody>
          <a:bodyPr vert="horz" lIns="91440" tIns="45720" rIns="91440" bIns="45720" rtlCol="0" anchor="ctr"/>
          <a:lstStyle>
            <a:lvl1pPr algn="ctr">
              <a:defRPr sz="1200">
                <a:solidFill>
                  <a:srgbClr val="002256"/>
                </a:solidFill>
                <a:latin typeface="Montserrat" charset="0"/>
                <a:ea typeface="Montserrat" charset="0"/>
                <a:cs typeface="Montserrat" charset="0"/>
              </a:defRPr>
            </a:lvl1pPr>
          </a:lstStyle>
          <a:p>
            <a:r>
              <a:rPr lang="de-DE" dirty="0"/>
              <a:t>©</a:t>
            </a:r>
            <a:r>
              <a:rPr lang="en-US" dirty="0"/>
              <a:t>ALPHA XI DELTA </a:t>
            </a:r>
          </a:p>
        </p:txBody>
      </p:sp>
    </p:spTree>
    <p:extLst>
      <p:ext uri="{BB962C8B-B14F-4D97-AF65-F5344CB8AC3E}">
        <p14:creationId xmlns:p14="http://schemas.microsoft.com/office/powerpoint/2010/main" val="1417998794"/>
      </p:ext>
    </p:extLst>
  </p:cSld>
  <p:clrMap bg1="lt1" tx1="dk1" bg2="lt2" tx2="dk2" accent1="accent1" accent2="accent2" accent3="accent3" accent4="accent4" accent5="accent5" accent6="accent6" hlink="hlink" folHlink="folHlink"/>
  <p:sldLayoutIdLst>
    <p:sldLayoutId id="2147483662" r:id="rId1"/>
    <p:sldLayoutId id="2147483655" r:id="rId2"/>
    <p:sldLayoutId id="2147483660" r:id="rId3"/>
    <p:sldLayoutId id="2147483661" r:id="rId4"/>
    <p:sldLayoutId id="2147483649" r:id="rId5"/>
    <p:sldLayoutId id="2147483663" r:id="rId6"/>
    <p:sldLayoutId id="2147483651" r:id="rId7"/>
    <p:sldLayoutId id="2147483664" r:id="rId8"/>
    <p:sldLayoutId id="2147483650" r:id="rId9"/>
    <p:sldLayoutId id="2147483652" r:id="rId10"/>
    <p:sldLayoutId id="2147483653" r:id="rId11"/>
    <p:sldLayoutId id="2147483654" r:id="rId12"/>
    <p:sldLayoutId id="2147483656" r:id="rId13"/>
    <p:sldLayoutId id="2147483657" r:id="rId14"/>
    <p:sldLayoutId id="2147483659" r:id="rId15"/>
  </p:sldLayoutIdLst>
  <p:hf sldNum="0" hdr="0" dt="0"/>
  <p:txStyles>
    <p:titleStyle>
      <a:lvl1pPr algn="l" defTabSz="914400" rtl="0" eaLnBrk="1" latinLnBrk="0" hangingPunct="1">
        <a:lnSpc>
          <a:spcPct val="90000"/>
        </a:lnSpc>
        <a:spcBef>
          <a:spcPct val="0"/>
        </a:spcBef>
        <a:buNone/>
        <a:defRPr sz="5000" kern="1200">
          <a:solidFill>
            <a:srgbClr val="002256"/>
          </a:solidFill>
          <a:latin typeface="Ciao Bella" charset="0"/>
          <a:ea typeface="Ciao Bella" charset="0"/>
          <a:cs typeface="Ciao Bella" charset="0"/>
        </a:defRPr>
      </a:lvl1pPr>
    </p:titleStyle>
    <p:bodyStyle>
      <a:lvl1pPr marL="228600" indent="-228600" algn="l" defTabSz="914400" rtl="0" eaLnBrk="1" latinLnBrk="0" hangingPunct="1">
        <a:lnSpc>
          <a:spcPct val="90000"/>
        </a:lnSpc>
        <a:spcBef>
          <a:spcPts val="1000"/>
        </a:spcBef>
        <a:buFont typeface="Courier New" charset="0"/>
        <a:buChar char="o"/>
        <a:defRPr sz="2800" b="0" i="0" kern="1200">
          <a:solidFill>
            <a:schemeClr val="tx1"/>
          </a:solidFill>
          <a:latin typeface="Montserrat Light" charset="0"/>
          <a:ea typeface="Montserrat Light" charset="0"/>
          <a:cs typeface="Montserrat Light" charset="0"/>
        </a:defRPr>
      </a:lvl1pPr>
      <a:lvl2pPr marL="685800" indent="-228600" algn="l" defTabSz="914400" rtl="0" eaLnBrk="1" latinLnBrk="0" hangingPunct="1">
        <a:lnSpc>
          <a:spcPct val="90000"/>
        </a:lnSpc>
        <a:spcBef>
          <a:spcPts val="500"/>
        </a:spcBef>
        <a:buFont typeface="Courier New" charset="0"/>
        <a:buChar char="o"/>
        <a:defRPr sz="2400" b="0" i="0" kern="1200">
          <a:solidFill>
            <a:schemeClr val="tx1"/>
          </a:solidFill>
          <a:latin typeface="Crimson Text" charset="0"/>
          <a:ea typeface="Crimson Text" charset="0"/>
          <a:cs typeface="Crimson Text" charset="0"/>
        </a:defRPr>
      </a:lvl2pPr>
      <a:lvl3pPr marL="1143000" indent="-228600" algn="l" defTabSz="914400" rtl="0" eaLnBrk="1" latinLnBrk="0" hangingPunct="1">
        <a:lnSpc>
          <a:spcPct val="90000"/>
        </a:lnSpc>
        <a:spcBef>
          <a:spcPts val="500"/>
        </a:spcBef>
        <a:buFont typeface="Courier New" charset="0"/>
        <a:buChar char="o"/>
        <a:defRPr sz="2000" b="0" i="0" kern="1200">
          <a:solidFill>
            <a:schemeClr val="tx1"/>
          </a:solidFill>
          <a:latin typeface="Crimson Text" charset="0"/>
          <a:ea typeface="Crimson Text" charset="0"/>
          <a:cs typeface="Crimson Text" charset="0"/>
        </a:defRPr>
      </a:lvl3pPr>
      <a:lvl4pPr marL="1600200" indent="-228600" algn="l" defTabSz="914400" rtl="0" eaLnBrk="1" latinLnBrk="0" hangingPunct="1">
        <a:lnSpc>
          <a:spcPct val="90000"/>
        </a:lnSpc>
        <a:spcBef>
          <a:spcPts val="500"/>
        </a:spcBef>
        <a:buFont typeface="Courier New" charset="0"/>
        <a:buChar char="o"/>
        <a:defRPr sz="1800" b="0" i="0" kern="1200">
          <a:solidFill>
            <a:schemeClr val="tx1"/>
          </a:solidFill>
          <a:latin typeface="Crimson Text" charset="0"/>
          <a:ea typeface="Crimson Text" charset="0"/>
          <a:cs typeface="Crimson Text" charset="0"/>
        </a:defRPr>
      </a:lvl4pPr>
      <a:lvl5pPr marL="2057400" indent="-228600" algn="l" defTabSz="914400" rtl="0" eaLnBrk="1" latinLnBrk="0" hangingPunct="1">
        <a:lnSpc>
          <a:spcPct val="90000"/>
        </a:lnSpc>
        <a:spcBef>
          <a:spcPts val="500"/>
        </a:spcBef>
        <a:buFont typeface="Courier New" charset="0"/>
        <a:buChar char="o"/>
        <a:defRPr sz="1800" b="0" i="0" kern="1200">
          <a:solidFill>
            <a:schemeClr val="tx1"/>
          </a:solidFill>
          <a:latin typeface="Crimson Text" charset="0"/>
          <a:ea typeface="Crimson Text" charset="0"/>
          <a:cs typeface="Crimson Tex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1B17E-86FD-E113-D8E7-05989A8FA5E6}"/>
              </a:ext>
            </a:extLst>
          </p:cNvPr>
          <p:cNvSpPr>
            <a:spLocks noGrp="1"/>
          </p:cNvSpPr>
          <p:nvPr>
            <p:ph type="title"/>
          </p:nvPr>
        </p:nvSpPr>
        <p:spPr>
          <a:xfrm>
            <a:off x="838200" y="3185354"/>
            <a:ext cx="10515600" cy="1325563"/>
          </a:xfrm>
        </p:spPr>
        <p:txBody>
          <a:bodyPr>
            <a:normAutofit fontScale="90000"/>
          </a:bodyPr>
          <a:lstStyle/>
          <a:p>
            <a:pPr algn="ctr"/>
            <a:r>
              <a:rPr lang="en-US" sz="7200" dirty="0">
                <a:latin typeface="Ciao Bella" panose="00000500000000000000" pitchFamily="50" charset="0"/>
                <a:ea typeface="Montserrat" charset="0"/>
                <a:cs typeface="Montserrat" charset="0"/>
              </a:rPr>
              <a:t>Differences vs. Divisiveness:</a:t>
            </a:r>
            <a:br>
              <a:rPr lang="en-US" sz="7200" b="1" dirty="0">
                <a:latin typeface="Ciao Bella" panose="00000500000000000000" pitchFamily="50" charset="0"/>
                <a:ea typeface="Montserrat" charset="0"/>
                <a:cs typeface="Montserrat" charset="0"/>
              </a:rPr>
            </a:br>
            <a:r>
              <a:rPr lang="en-US" sz="3600" b="1" dirty="0">
                <a:latin typeface="Montserrat Light" panose="00000400000000000000" pitchFamily="50" charset="0"/>
                <a:ea typeface="Montserrat" charset="0"/>
                <a:cs typeface="Montserrat" charset="0"/>
              </a:rPr>
              <a:t>A Guide to Understanding and Discussing Your Values in a Political World</a:t>
            </a:r>
            <a:endParaRPr lang="en-US" sz="4000" dirty="0">
              <a:latin typeface="Ciao Bella" panose="00000500000000000000" pitchFamily="50" charset="0"/>
            </a:endParaRPr>
          </a:p>
        </p:txBody>
      </p:sp>
      <p:sp>
        <p:nvSpPr>
          <p:cNvPr id="4" name="Footer Placeholder 3">
            <a:extLst>
              <a:ext uri="{FF2B5EF4-FFF2-40B4-BE49-F238E27FC236}">
                <a16:creationId xmlns:a16="http://schemas.microsoft.com/office/drawing/2014/main" id="{46C9A234-46EC-B83B-8FA4-F58BE12D73BC}"/>
              </a:ext>
            </a:extLst>
          </p:cNvPr>
          <p:cNvSpPr>
            <a:spLocks noGrp="1"/>
          </p:cNvSpPr>
          <p:nvPr>
            <p:ph type="ftr" sz="quarter" idx="11"/>
          </p:nvPr>
        </p:nvSpPr>
        <p:spPr/>
        <p:txBody>
          <a:bodyPr/>
          <a:lstStyle/>
          <a:p>
            <a:r>
              <a:rPr lang="de-DE"/>
              <a:t>©</a:t>
            </a:r>
            <a:r>
              <a:rPr lang="en-US"/>
              <a:t>ALPHA XI DELTA </a:t>
            </a:r>
            <a:endParaRPr lang="en-US" dirty="0"/>
          </a:p>
        </p:txBody>
      </p:sp>
      <p:pic>
        <p:nvPicPr>
          <p:cNvPr id="6" name="Picture 5">
            <a:extLst>
              <a:ext uri="{FF2B5EF4-FFF2-40B4-BE49-F238E27FC236}">
                <a16:creationId xmlns:a16="http://schemas.microsoft.com/office/drawing/2014/main" id="{7B9D0E91-AF1F-B1F9-729E-F3000D9F0FAB}"/>
              </a:ext>
            </a:extLst>
          </p:cNvPr>
          <p:cNvPicPr>
            <a:picLocks noChangeAspect="1"/>
          </p:cNvPicPr>
          <p:nvPr/>
        </p:nvPicPr>
        <p:blipFill>
          <a:blip r:embed="rId2">
            <a:alphaModFix/>
          </a:blip>
          <a:srcRect/>
          <a:stretch/>
        </p:blipFill>
        <p:spPr>
          <a:xfrm>
            <a:off x="3818466" y="0"/>
            <a:ext cx="4555067" cy="3289770"/>
          </a:xfrm>
          <a:prstGeom prst="rect">
            <a:avLst/>
          </a:prstGeom>
        </p:spPr>
      </p:pic>
    </p:spTree>
    <p:extLst>
      <p:ext uri="{BB962C8B-B14F-4D97-AF65-F5344CB8AC3E}">
        <p14:creationId xmlns:p14="http://schemas.microsoft.com/office/powerpoint/2010/main" val="40810334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dirty="0"/>
              <a:t>©</a:t>
            </a:r>
            <a:r>
              <a:rPr lang="en-US" dirty="0"/>
              <a:t>ALPHA XI DELTA </a:t>
            </a:r>
          </a:p>
        </p:txBody>
      </p:sp>
      <p:sp>
        <p:nvSpPr>
          <p:cNvPr id="5" name="Content Placeholder 4"/>
          <p:cNvSpPr>
            <a:spLocks noGrp="1"/>
          </p:cNvSpPr>
          <p:nvPr>
            <p:ph sz="half" idx="2"/>
          </p:nvPr>
        </p:nvSpPr>
        <p:spPr>
          <a:xfrm>
            <a:off x="838200" y="1557883"/>
            <a:ext cx="10515599" cy="1886358"/>
          </a:xfrm>
        </p:spPr>
        <p:txBody>
          <a:bodyPr anchor="ctr">
            <a:normAutofit/>
          </a:bodyPr>
          <a:lstStyle/>
          <a:p>
            <a:pPr marL="514350" indent="-514350">
              <a:lnSpc>
                <a:spcPct val="100000"/>
              </a:lnSpc>
              <a:buFont typeface="+mj-lt"/>
              <a:buAutoNum type="arabicPeriod"/>
            </a:pPr>
            <a:r>
              <a:rPr lang="en-US" dirty="0">
                <a:latin typeface="+mj-lt"/>
              </a:rPr>
              <a:t>What are challenges when it comes to “leaning into” discomfort?</a:t>
            </a:r>
          </a:p>
          <a:p>
            <a:pPr marL="514350" indent="-514350">
              <a:lnSpc>
                <a:spcPct val="100000"/>
              </a:lnSpc>
              <a:buFont typeface="+mj-lt"/>
              <a:buAutoNum type="arabicPeriod"/>
            </a:pPr>
            <a:r>
              <a:rPr lang="en-US" dirty="0">
                <a:latin typeface="+mj-lt"/>
              </a:rPr>
              <a:t>What are the benefits you see of “leaning into” discomfort?</a:t>
            </a:r>
          </a:p>
          <a:p>
            <a:pPr marL="514350" indent="-514350">
              <a:lnSpc>
                <a:spcPct val="100000"/>
              </a:lnSpc>
              <a:buFont typeface="+mj-lt"/>
              <a:buAutoNum type="arabicPeriod"/>
            </a:pPr>
            <a:r>
              <a:rPr lang="en-US" dirty="0">
                <a:latin typeface="+mj-lt"/>
              </a:rPr>
              <a:t>What are some strategies you can think of to “lean into” discomfort?</a:t>
            </a:r>
          </a:p>
        </p:txBody>
      </p:sp>
      <p:sp>
        <p:nvSpPr>
          <p:cNvPr id="4" name="Title 1"/>
          <p:cNvSpPr>
            <a:spLocks noGrp="1"/>
          </p:cNvSpPr>
          <p:nvPr>
            <p:ph type="title"/>
          </p:nvPr>
        </p:nvSpPr>
        <p:spPr>
          <a:xfrm>
            <a:off x="838200" y="365125"/>
            <a:ext cx="10515600" cy="1325563"/>
          </a:xfrm>
        </p:spPr>
        <p:txBody>
          <a:bodyPr/>
          <a:lstStyle/>
          <a:p>
            <a:r>
              <a:rPr lang="en-US" dirty="0">
                <a:latin typeface="+mn-lt"/>
              </a:rPr>
              <a:t>Leaning into Discomfort</a:t>
            </a:r>
          </a:p>
        </p:txBody>
      </p:sp>
    </p:spTree>
    <p:extLst>
      <p:ext uri="{BB962C8B-B14F-4D97-AF65-F5344CB8AC3E}">
        <p14:creationId xmlns:p14="http://schemas.microsoft.com/office/powerpoint/2010/main" val="3595300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838200" y="1542642"/>
            <a:ext cx="10613571" cy="2715849"/>
          </a:xfrm>
        </p:spPr>
        <p:txBody>
          <a:bodyPr anchor="ctr">
            <a:normAutofit/>
          </a:bodyPr>
          <a:lstStyle/>
          <a:p>
            <a:pPr marL="0" indent="0" algn="ctr">
              <a:lnSpc>
                <a:spcPct val="100000"/>
              </a:lnSpc>
              <a:buNone/>
            </a:pPr>
            <a:r>
              <a:rPr lang="en-US" sz="3600" dirty="0">
                <a:latin typeface="+mj-lt"/>
              </a:rPr>
              <a:t>Recall a time that you might have felt uncomfortable or unsure in a conversation about beliefs, policies, or politics. </a:t>
            </a:r>
          </a:p>
        </p:txBody>
      </p:sp>
      <p:sp>
        <p:nvSpPr>
          <p:cNvPr id="4" name="Title 1"/>
          <p:cNvSpPr>
            <a:spLocks noGrp="1"/>
          </p:cNvSpPr>
          <p:nvPr>
            <p:ph type="title"/>
          </p:nvPr>
        </p:nvSpPr>
        <p:spPr>
          <a:xfrm>
            <a:off x="838200" y="365125"/>
            <a:ext cx="10515600" cy="1325563"/>
          </a:xfrm>
        </p:spPr>
        <p:txBody>
          <a:bodyPr/>
          <a:lstStyle/>
          <a:p>
            <a:r>
              <a:rPr lang="en-US" dirty="0">
                <a:latin typeface="+mn-lt"/>
              </a:rPr>
              <a:t>Where Do We Go From Here</a:t>
            </a:r>
          </a:p>
        </p:txBody>
      </p:sp>
      <p:pic>
        <p:nvPicPr>
          <p:cNvPr id="3076" name="Picture 4" descr="Nbc Season 1 Episode 11 GIF by Zoey's Extraordinary Playlist">
            <a:extLst>
              <a:ext uri="{FF2B5EF4-FFF2-40B4-BE49-F238E27FC236}">
                <a16:creationId xmlns:a16="http://schemas.microsoft.com/office/drawing/2014/main" id="{89CEC2AA-0E42-F38B-08F4-E8EF7D14FC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7346" y="3881971"/>
            <a:ext cx="4077308" cy="22906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966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dirty="0"/>
              <a:t>©</a:t>
            </a:r>
            <a:r>
              <a:rPr lang="en-US" dirty="0"/>
              <a:t>ALPHA XI DELTA </a:t>
            </a:r>
          </a:p>
        </p:txBody>
      </p:sp>
      <p:sp>
        <p:nvSpPr>
          <p:cNvPr id="5" name="Content Placeholder 4"/>
          <p:cNvSpPr>
            <a:spLocks noGrp="1"/>
          </p:cNvSpPr>
          <p:nvPr>
            <p:ph sz="half" idx="2"/>
          </p:nvPr>
        </p:nvSpPr>
        <p:spPr>
          <a:xfrm>
            <a:off x="838200" y="1557883"/>
            <a:ext cx="10515599" cy="1886358"/>
          </a:xfrm>
        </p:spPr>
        <p:txBody>
          <a:bodyPr anchor="ctr">
            <a:normAutofit/>
          </a:bodyPr>
          <a:lstStyle/>
          <a:p>
            <a:pPr marL="514350" indent="-514350">
              <a:lnSpc>
                <a:spcPct val="100000"/>
              </a:lnSpc>
              <a:buFont typeface="+mj-lt"/>
              <a:buAutoNum type="arabicPeriod"/>
            </a:pPr>
            <a:r>
              <a:rPr lang="en-US" dirty="0">
                <a:latin typeface="+mj-lt"/>
              </a:rPr>
              <a:t>How could that conversation have looked differently?</a:t>
            </a:r>
          </a:p>
          <a:p>
            <a:pPr marL="514350" indent="-514350">
              <a:lnSpc>
                <a:spcPct val="100000"/>
              </a:lnSpc>
              <a:buFont typeface="+mj-lt"/>
              <a:buAutoNum type="arabicPeriod"/>
            </a:pPr>
            <a:r>
              <a:rPr lang="en-US" dirty="0">
                <a:latin typeface="+mj-lt"/>
              </a:rPr>
              <a:t>How could you have used the strategy you identified a few minutes ago to change the outcomes of that interaction? </a:t>
            </a:r>
          </a:p>
        </p:txBody>
      </p:sp>
      <p:sp>
        <p:nvSpPr>
          <p:cNvPr id="4" name="Title 1"/>
          <p:cNvSpPr>
            <a:spLocks noGrp="1"/>
          </p:cNvSpPr>
          <p:nvPr>
            <p:ph type="title"/>
          </p:nvPr>
        </p:nvSpPr>
        <p:spPr>
          <a:xfrm>
            <a:off x="838200" y="365125"/>
            <a:ext cx="10515600" cy="1325563"/>
          </a:xfrm>
        </p:spPr>
        <p:txBody>
          <a:bodyPr/>
          <a:lstStyle/>
          <a:p>
            <a:r>
              <a:rPr lang="en-US" dirty="0">
                <a:latin typeface="+mn-lt"/>
              </a:rPr>
              <a:t>Where Do We Go From Here</a:t>
            </a:r>
          </a:p>
        </p:txBody>
      </p:sp>
    </p:spTree>
    <p:extLst>
      <p:ext uri="{BB962C8B-B14F-4D97-AF65-F5344CB8AC3E}">
        <p14:creationId xmlns:p14="http://schemas.microsoft.com/office/powerpoint/2010/main" val="2126714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de-DE"/>
              <a:t>©</a:t>
            </a:r>
            <a:r>
              <a:rPr lang="en-US"/>
              <a:t>ALPHA XI DELTA </a:t>
            </a:r>
            <a:endParaRPr lang="en-US" dirty="0"/>
          </a:p>
        </p:txBody>
      </p:sp>
      <p:sp>
        <p:nvSpPr>
          <p:cNvPr id="9" name="Subtitle 8"/>
          <p:cNvSpPr>
            <a:spLocks noGrp="1"/>
          </p:cNvSpPr>
          <p:nvPr>
            <p:ph type="subTitle" idx="1"/>
          </p:nvPr>
        </p:nvSpPr>
        <p:spPr>
          <a:xfrm>
            <a:off x="1524000" y="4031529"/>
            <a:ext cx="9144000" cy="1921215"/>
          </a:xfrm>
        </p:spPr>
        <p:txBody>
          <a:bodyPr>
            <a:noAutofit/>
          </a:bodyPr>
          <a:lstStyle/>
          <a:p>
            <a:r>
              <a:rPr lang="en-US" sz="3200" b="1" dirty="0">
                <a:solidFill>
                  <a:srgbClr val="002256"/>
                </a:solidFill>
                <a:latin typeface="+mn-lt"/>
                <a:ea typeface="Montserrat" charset="0"/>
                <a:cs typeface="Montserrat" charset="0"/>
              </a:rPr>
              <a:t>Thank you!</a:t>
            </a:r>
          </a:p>
        </p:txBody>
      </p:sp>
    </p:spTree>
    <p:extLst>
      <p:ext uri="{BB962C8B-B14F-4D97-AF65-F5344CB8AC3E}">
        <p14:creationId xmlns:p14="http://schemas.microsoft.com/office/powerpoint/2010/main" val="2291859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276779" y="3085256"/>
            <a:ext cx="7947596" cy="687487"/>
          </a:xfrm>
        </p:spPr>
        <p:txBody>
          <a:bodyPr>
            <a:normAutofit lnSpcReduction="10000"/>
          </a:bodyPr>
          <a:lstStyle/>
          <a:p>
            <a:pPr marL="0" indent="0" algn="ctr">
              <a:buNone/>
            </a:pPr>
            <a:r>
              <a:rPr lang="en-US" sz="4400" dirty="0">
                <a:latin typeface="+mj-lt"/>
              </a:rPr>
              <a:t>What does </a:t>
            </a:r>
            <a:r>
              <a:rPr lang="en-US" sz="4400" dirty="0">
                <a:solidFill>
                  <a:schemeClr val="accent6"/>
                </a:solidFill>
                <a:latin typeface="+mj-lt"/>
              </a:rPr>
              <a:t>socio-political</a:t>
            </a:r>
            <a:r>
              <a:rPr lang="en-US" sz="4400" dirty="0">
                <a:latin typeface="+mj-lt"/>
              </a:rPr>
              <a:t> mean?</a:t>
            </a:r>
            <a:endParaRPr lang="en-US" sz="3600" dirty="0">
              <a:latin typeface="+mj-lt"/>
            </a:endParaRPr>
          </a:p>
        </p:txBody>
      </p:sp>
    </p:spTree>
    <p:extLst>
      <p:ext uri="{BB962C8B-B14F-4D97-AF65-F5344CB8AC3E}">
        <p14:creationId xmlns:p14="http://schemas.microsoft.com/office/powerpoint/2010/main" val="2386034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838200" y="1622877"/>
            <a:ext cx="7783004" cy="2368242"/>
          </a:xfrm>
        </p:spPr>
        <p:txBody>
          <a:bodyPr anchor="ctr">
            <a:normAutofit/>
          </a:bodyPr>
          <a:lstStyle/>
          <a:p>
            <a:pPr marL="0" indent="0">
              <a:lnSpc>
                <a:spcPct val="100000"/>
              </a:lnSpc>
              <a:buNone/>
            </a:pPr>
            <a:r>
              <a:rPr lang="en-US" dirty="0">
                <a:latin typeface="+mj-lt"/>
              </a:rPr>
              <a:t>Examples:</a:t>
            </a:r>
          </a:p>
          <a:p>
            <a:pPr>
              <a:lnSpc>
                <a:spcPct val="100000"/>
              </a:lnSpc>
              <a:buFont typeface="Arial" panose="020B0604020202020204" pitchFamily="34" charset="0"/>
              <a:buChar char="•"/>
            </a:pPr>
            <a:r>
              <a:rPr lang="en-US" dirty="0">
                <a:latin typeface="+mj-lt"/>
              </a:rPr>
              <a:t>Listening to understand</a:t>
            </a:r>
          </a:p>
          <a:p>
            <a:pPr>
              <a:lnSpc>
                <a:spcPct val="100000"/>
              </a:lnSpc>
              <a:buFont typeface="Arial" panose="020B0604020202020204" pitchFamily="34" charset="0"/>
              <a:buChar char="•"/>
            </a:pPr>
            <a:r>
              <a:rPr lang="en-US" dirty="0">
                <a:latin typeface="+mj-lt"/>
              </a:rPr>
              <a:t>Giving your full attention</a:t>
            </a:r>
          </a:p>
          <a:p>
            <a:pPr>
              <a:lnSpc>
                <a:spcPct val="100000"/>
              </a:lnSpc>
              <a:buFont typeface="Arial" panose="020B0604020202020204" pitchFamily="34" charset="0"/>
              <a:buChar char="•"/>
            </a:pPr>
            <a:r>
              <a:rPr lang="en-US" dirty="0">
                <a:latin typeface="+mj-lt"/>
              </a:rPr>
              <a:t>Always assuming positive intent</a:t>
            </a:r>
          </a:p>
        </p:txBody>
      </p:sp>
      <p:sp>
        <p:nvSpPr>
          <p:cNvPr id="4" name="Title 1"/>
          <p:cNvSpPr>
            <a:spLocks noGrp="1"/>
          </p:cNvSpPr>
          <p:nvPr>
            <p:ph type="title"/>
          </p:nvPr>
        </p:nvSpPr>
        <p:spPr>
          <a:xfrm>
            <a:off x="838200" y="365125"/>
            <a:ext cx="10515600" cy="1325563"/>
          </a:xfrm>
        </p:spPr>
        <p:txBody>
          <a:bodyPr/>
          <a:lstStyle/>
          <a:p>
            <a:r>
              <a:rPr lang="en-US" dirty="0">
                <a:latin typeface="+mn-lt"/>
              </a:rPr>
              <a:t>Ground Rules</a:t>
            </a:r>
          </a:p>
        </p:txBody>
      </p:sp>
      <p:pic>
        <p:nvPicPr>
          <p:cNvPr id="2050" name="Picture 2" descr="Serious Seth Rogen GIF by Apple TV">
            <a:extLst>
              <a:ext uri="{FF2B5EF4-FFF2-40B4-BE49-F238E27FC236}">
                <a16:creationId xmlns:a16="http://schemas.microsoft.com/office/drawing/2014/main" id="{5F8488C1-9C13-C6C3-162C-1C9C5B28F1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5269" y="3044919"/>
            <a:ext cx="4924152" cy="2767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300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838199" y="1471748"/>
            <a:ext cx="10613571" cy="4889471"/>
          </a:xfrm>
        </p:spPr>
        <p:txBody>
          <a:bodyPr anchor="ctr">
            <a:normAutofit fontScale="85000" lnSpcReduction="20000"/>
          </a:bodyPr>
          <a:lstStyle/>
          <a:p>
            <a:pPr marL="0" indent="0">
              <a:lnSpc>
                <a:spcPct val="100000"/>
              </a:lnSpc>
              <a:buNone/>
            </a:pPr>
            <a:r>
              <a:rPr lang="en-US" b="1" dirty="0">
                <a:latin typeface="+mj-lt"/>
              </a:rPr>
              <a:t>Economic Issues: </a:t>
            </a:r>
            <a:r>
              <a:rPr lang="en-US" dirty="0">
                <a:latin typeface="+mj-lt"/>
              </a:rPr>
              <a:t>employment/unemployment, minimum wage</a:t>
            </a:r>
          </a:p>
          <a:p>
            <a:pPr marL="0" indent="0">
              <a:lnSpc>
                <a:spcPct val="100000"/>
              </a:lnSpc>
              <a:buNone/>
            </a:pPr>
            <a:endParaRPr lang="en-US" b="1" dirty="0">
              <a:latin typeface="+mj-lt"/>
            </a:endParaRPr>
          </a:p>
          <a:p>
            <a:pPr marL="0" indent="0">
              <a:lnSpc>
                <a:spcPct val="100000"/>
              </a:lnSpc>
              <a:buNone/>
            </a:pPr>
            <a:r>
              <a:rPr lang="en-US" b="1" dirty="0">
                <a:latin typeface="+mj-lt"/>
              </a:rPr>
              <a:t>Education: </a:t>
            </a:r>
            <a:r>
              <a:rPr lang="en-US" dirty="0">
                <a:latin typeface="+mj-lt"/>
              </a:rPr>
              <a:t>access to, funding for, loan forgiveness, education funding</a:t>
            </a:r>
          </a:p>
          <a:p>
            <a:pPr marL="0" indent="0">
              <a:lnSpc>
                <a:spcPct val="100000"/>
              </a:lnSpc>
              <a:buNone/>
            </a:pPr>
            <a:endParaRPr lang="en-US" b="1" dirty="0">
              <a:latin typeface="+mj-lt"/>
            </a:endParaRPr>
          </a:p>
          <a:p>
            <a:pPr marL="0" indent="0">
              <a:lnSpc>
                <a:spcPct val="100000"/>
              </a:lnSpc>
              <a:buNone/>
            </a:pPr>
            <a:r>
              <a:rPr lang="en-US" b="1" dirty="0">
                <a:latin typeface="+mj-lt"/>
              </a:rPr>
              <a:t>Housing: </a:t>
            </a:r>
            <a:r>
              <a:rPr lang="en-US" dirty="0">
                <a:latin typeface="+mj-lt"/>
              </a:rPr>
              <a:t>homelessness, access to affordable housing</a:t>
            </a:r>
          </a:p>
          <a:p>
            <a:pPr marL="0" indent="0">
              <a:lnSpc>
                <a:spcPct val="100000"/>
              </a:lnSpc>
              <a:buNone/>
            </a:pPr>
            <a:endParaRPr lang="en-US" b="1" dirty="0">
              <a:latin typeface="+mj-lt"/>
            </a:endParaRPr>
          </a:p>
          <a:p>
            <a:pPr marL="0" indent="0">
              <a:lnSpc>
                <a:spcPct val="100000"/>
              </a:lnSpc>
              <a:buNone/>
            </a:pPr>
            <a:r>
              <a:rPr lang="en-US" b="1" dirty="0">
                <a:latin typeface="+mj-lt"/>
              </a:rPr>
              <a:t>Human Rights: </a:t>
            </a:r>
            <a:r>
              <a:rPr lang="en-US" dirty="0">
                <a:latin typeface="+mj-lt"/>
              </a:rPr>
              <a:t>equitable treatment regardless of identities (race, gender, disability, etc.)</a:t>
            </a:r>
          </a:p>
          <a:p>
            <a:pPr marL="0" indent="0">
              <a:lnSpc>
                <a:spcPct val="100000"/>
              </a:lnSpc>
              <a:buNone/>
            </a:pPr>
            <a:endParaRPr lang="en-US" b="1" dirty="0">
              <a:latin typeface="+mj-lt"/>
            </a:endParaRPr>
          </a:p>
          <a:p>
            <a:pPr marL="0" indent="0">
              <a:lnSpc>
                <a:spcPct val="100000"/>
              </a:lnSpc>
              <a:buNone/>
            </a:pPr>
            <a:r>
              <a:rPr lang="en-US" b="1" dirty="0">
                <a:latin typeface="+mj-lt"/>
              </a:rPr>
              <a:t>Justice System: </a:t>
            </a:r>
            <a:r>
              <a:rPr lang="en-US" dirty="0">
                <a:latin typeface="+mj-lt"/>
              </a:rPr>
              <a:t>federal prison system, bail/bond process</a:t>
            </a:r>
          </a:p>
          <a:p>
            <a:pPr marL="0" indent="0">
              <a:lnSpc>
                <a:spcPct val="100000"/>
              </a:lnSpc>
              <a:buNone/>
            </a:pPr>
            <a:endParaRPr lang="en-US" b="1" dirty="0">
              <a:latin typeface="+mj-lt"/>
            </a:endParaRPr>
          </a:p>
          <a:p>
            <a:pPr marL="0" indent="0">
              <a:lnSpc>
                <a:spcPct val="100000"/>
              </a:lnSpc>
              <a:buNone/>
            </a:pPr>
            <a:r>
              <a:rPr lang="en-US" b="1" dirty="0">
                <a:latin typeface="+mj-lt"/>
              </a:rPr>
              <a:t>Public Health: </a:t>
            </a:r>
            <a:r>
              <a:rPr lang="en-US" dirty="0">
                <a:latin typeface="+mj-lt"/>
              </a:rPr>
              <a:t>access to/funding for healthcare</a:t>
            </a:r>
            <a:endParaRPr lang="en-US" b="1" dirty="0">
              <a:latin typeface="+mj-lt"/>
            </a:endParaRPr>
          </a:p>
        </p:txBody>
      </p:sp>
      <p:sp>
        <p:nvSpPr>
          <p:cNvPr id="4" name="Title 1"/>
          <p:cNvSpPr>
            <a:spLocks noGrp="1"/>
          </p:cNvSpPr>
          <p:nvPr>
            <p:ph type="title"/>
          </p:nvPr>
        </p:nvSpPr>
        <p:spPr>
          <a:xfrm>
            <a:off x="838200" y="365125"/>
            <a:ext cx="10515600" cy="1325563"/>
          </a:xfrm>
        </p:spPr>
        <p:txBody>
          <a:bodyPr/>
          <a:lstStyle/>
          <a:p>
            <a:r>
              <a:rPr lang="en-US" dirty="0">
                <a:latin typeface="+mn-lt"/>
              </a:rPr>
              <a:t>Our Values and Social Issues</a:t>
            </a:r>
          </a:p>
        </p:txBody>
      </p:sp>
    </p:spTree>
    <p:extLst>
      <p:ext uri="{BB962C8B-B14F-4D97-AF65-F5344CB8AC3E}">
        <p14:creationId xmlns:p14="http://schemas.microsoft.com/office/powerpoint/2010/main" val="429222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838200" y="1542642"/>
            <a:ext cx="10613571" cy="4670531"/>
          </a:xfrm>
        </p:spPr>
        <p:txBody>
          <a:bodyPr anchor="ctr">
            <a:normAutofit/>
          </a:bodyPr>
          <a:lstStyle/>
          <a:p>
            <a:pPr marL="0" indent="0">
              <a:lnSpc>
                <a:spcPct val="100000"/>
              </a:lnSpc>
              <a:buNone/>
            </a:pPr>
            <a:r>
              <a:rPr lang="en-US" b="1" dirty="0">
                <a:latin typeface="+mj-lt"/>
              </a:rPr>
              <a:t>Surface Level Differences:</a:t>
            </a:r>
          </a:p>
          <a:p>
            <a:pPr marL="0" indent="0">
              <a:lnSpc>
                <a:spcPct val="100000"/>
              </a:lnSpc>
              <a:buNone/>
            </a:pPr>
            <a:r>
              <a:rPr lang="en-US" dirty="0">
                <a:latin typeface="+mj-lt"/>
              </a:rPr>
              <a:t>different hobbies, majors/areas of study, friend groups, fashion style choices, etc.</a:t>
            </a:r>
          </a:p>
          <a:p>
            <a:pPr marL="0" indent="0">
              <a:lnSpc>
                <a:spcPct val="100000"/>
              </a:lnSpc>
              <a:buNone/>
            </a:pPr>
            <a:endParaRPr lang="en-US" dirty="0">
              <a:latin typeface="+mj-lt"/>
            </a:endParaRPr>
          </a:p>
          <a:p>
            <a:pPr marL="0" indent="0">
              <a:lnSpc>
                <a:spcPct val="100000"/>
              </a:lnSpc>
              <a:buNone/>
            </a:pPr>
            <a:r>
              <a:rPr lang="en-US" b="1" dirty="0">
                <a:latin typeface="+mj-lt"/>
              </a:rPr>
              <a:t>Deeper Level Difference:</a:t>
            </a:r>
          </a:p>
          <a:p>
            <a:pPr marL="0" indent="0">
              <a:lnSpc>
                <a:spcPct val="100000"/>
              </a:lnSpc>
              <a:buNone/>
            </a:pPr>
            <a:r>
              <a:rPr lang="en-US" dirty="0">
                <a:latin typeface="+mj-lt"/>
              </a:rPr>
              <a:t>Cultural/ethnic background, religion, sexual orientation, gender, finances, partisanship, etc.</a:t>
            </a:r>
          </a:p>
        </p:txBody>
      </p:sp>
      <p:sp>
        <p:nvSpPr>
          <p:cNvPr id="4" name="Title 1"/>
          <p:cNvSpPr>
            <a:spLocks noGrp="1"/>
          </p:cNvSpPr>
          <p:nvPr>
            <p:ph type="title"/>
          </p:nvPr>
        </p:nvSpPr>
        <p:spPr>
          <a:xfrm>
            <a:off x="838200" y="365125"/>
            <a:ext cx="10515600" cy="1325563"/>
          </a:xfrm>
        </p:spPr>
        <p:txBody>
          <a:bodyPr/>
          <a:lstStyle/>
          <a:p>
            <a:r>
              <a:rPr lang="en-US" dirty="0">
                <a:latin typeface="+mn-lt"/>
              </a:rPr>
              <a:t>Culmination of Difference</a:t>
            </a:r>
          </a:p>
        </p:txBody>
      </p:sp>
    </p:spTree>
    <p:extLst>
      <p:ext uri="{BB962C8B-B14F-4D97-AF65-F5344CB8AC3E}">
        <p14:creationId xmlns:p14="http://schemas.microsoft.com/office/powerpoint/2010/main" val="1903768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dirty="0"/>
              <a:t>©</a:t>
            </a:r>
            <a:r>
              <a:rPr lang="en-US" dirty="0"/>
              <a:t>ALPHA XI DELTA </a:t>
            </a:r>
          </a:p>
        </p:txBody>
      </p:sp>
      <p:sp>
        <p:nvSpPr>
          <p:cNvPr id="5" name="Content Placeholder 4"/>
          <p:cNvSpPr>
            <a:spLocks noGrp="1"/>
          </p:cNvSpPr>
          <p:nvPr>
            <p:ph sz="half" idx="2"/>
          </p:nvPr>
        </p:nvSpPr>
        <p:spPr>
          <a:xfrm>
            <a:off x="838200" y="1557883"/>
            <a:ext cx="10515599" cy="1886358"/>
          </a:xfrm>
        </p:spPr>
        <p:txBody>
          <a:bodyPr anchor="ctr">
            <a:normAutofit/>
          </a:bodyPr>
          <a:lstStyle/>
          <a:p>
            <a:pPr marL="514350" indent="-514350">
              <a:lnSpc>
                <a:spcPct val="100000"/>
              </a:lnSpc>
              <a:buFont typeface="+mj-lt"/>
              <a:buAutoNum type="arabicPeriod"/>
            </a:pPr>
            <a:r>
              <a:rPr lang="en-US" dirty="0">
                <a:latin typeface="+mj-lt"/>
              </a:rPr>
              <a:t>What values do you hold that are uncompromising? </a:t>
            </a:r>
          </a:p>
          <a:p>
            <a:pPr marL="514350" indent="-514350">
              <a:lnSpc>
                <a:spcPct val="100000"/>
              </a:lnSpc>
              <a:buFont typeface="+mj-lt"/>
              <a:buAutoNum type="arabicPeriod"/>
            </a:pPr>
            <a:r>
              <a:rPr lang="en-US" dirty="0">
                <a:latin typeface="+mj-lt"/>
              </a:rPr>
              <a:t>Where do you draw the line when it comes to these conversation when they start to feel divisive? </a:t>
            </a:r>
          </a:p>
        </p:txBody>
      </p:sp>
      <p:sp>
        <p:nvSpPr>
          <p:cNvPr id="4" name="Title 1"/>
          <p:cNvSpPr>
            <a:spLocks noGrp="1"/>
          </p:cNvSpPr>
          <p:nvPr>
            <p:ph type="title"/>
          </p:nvPr>
        </p:nvSpPr>
        <p:spPr>
          <a:xfrm>
            <a:off x="838200" y="365125"/>
            <a:ext cx="10515600" cy="1325563"/>
          </a:xfrm>
        </p:spPr>
        <p:txBody>
          <a:bodyPr/>
          <a:lstStyle/>
          <a:p>
            <a:r>
              <a:rPr lang="en-US" dirty="0">
                <a:latin typeface="+mn-lt"/>
              </a:rPr>
              <a:t>Culmination of Difference</a:t>
            </a:r>
          </a:p>
        </p:txBody>
      </p:sp>
    </p:spTree>
    <p:extLst>
      <p:ext uri="{BB962C8B-B14F-4D97-AF65-F5344CB8AC3E}">
        <p14:creationId xmlns:p14="http://schemas.microsoft.com/office/powerpoint/2010/main" val="26675254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355156" y="1785257"/>
            <a:ext cx="7947596" cy="4111798"/>
          </a:xfrm>
        </p:spPr>
        <p:txBody>
          <a:bodyPr>
            <a:normAutofit fontScale="92500" lnSpcReduction="10000"/>
          </a:bodyPr>
          <a:lstStyle/>
          <a:p>
            <a:pPr marL="0" indent="0" algn="ctr">
              <a:buNone/>
            </a:pPr>
            <a:r>
              <a:rPr lang="en-US" sz="3600" dirty="0">
                <a:latin typeface="+mj-lt"/>
              </a:rPr>
              <a:t>“People are opting out of vital conversations about diversity and inclusivity because they fear looking wrong, saying something wrong, or being wrong. Choosing our own comfort over hard conversations is the epitome of privilege, and it corrodes trust and moves us away from meaningful and lasting change.”</a:t>
            </a:r>
            <a:endParaRPr lang="en-US" dirty="0">
              <a:latin typeface="+mj-lt"/>
            </a:endParaRPr>
          </a:p>
          <a:p>
            <a:pPr marL="0" indent="0">
              <a:buNone/>
            </a:pPr>
            <a:endParaRPr lang="en-US" dirty="0">
              <a:latin typeface="+mj-lt"/>
            </a:endParaRPr>
          </a:p>
          <a:p>
            <a:pPr marL="0" indent="0">
              <a:buNone/>
            </a:pPr>
            <a:r>
              <a:rPr lang="en-US" dirty="0">
                <a:latin typeface="+mj-lt"/>
              </a:rPr>
              <a:t>-</a:t>
            </a:r>
            <a:r>
              <a:rPr lang="en-US" sz="2400" dirty="0" err="1">
                <a:latin typeface="+mj-lt"/>
              </a:rPr>
              <a:t>Brené</a:t>
            </a:r>
            <a:r>
              <a:rPr lang="en-US" sz="2400" dirty="0">
                <a:latin typeface="+mj-lt"/>
              </a:rPr>
              <a:t> Brown, </a:t>
            </a:r>
            <a:r>
              <a:rPr lang="en-US" sz="2400" i="1" dirty="0">
                <a:latin typeface="+mj-lt"/>
              </a:rPr>
              <a:t>Dare to Lead</a:t>
            </a:r>
          </a:p>
        </p:txBody>
      </p:sp>
      <p:sp>
        <p:nvSpPr>
          <p:cNvPr id="2" name="Title 1">
            <a:extLst>
              <a:ext uri="{FF2B5EF4-FFF2-40B4-BE49-F238E27FC236}">
                <a16:creationId xmlns:a16="http://schemas.microsoft.com/office/drawing/2014/main" id="{A0048A3F-7FA4-4FF0-6AFA-81660C4740B4}"/>
              </a:ext>
            </a:extLst>
          </p:cNvPr>
          <p:cNvSpPr>
            <a:spLocks noGrp="1"/>
          </p:cNvSpPr>
          <p:nvPr>
            <p:ph type="title"/>
          </p:nvPr>
        </p:nvSpPr>
        <p:spPr>
          <a:xfrm>
            <a:off x="838200" y="365125"/>
            <a:ext cx="10515600" cy="1325563"/>
          </a:xfrm>
        </p:spPr>
        <p:txBody>
          <a:bodyPr/>
          <a:lstStyle/>
          <a:p>
            <a:r>
              <a:rPr lang="en-US" dirty="0">
                <a:latin typeface="+mn-lt"/>
              </a:rPr>
              <a:t>Leaning into Discomfort</a:t>
            </a:r>
          </a:p>
        </p:txBody>
      </p:sp>
    </p:spTree>
    <p:extLst>
      <p:ext uri="{BB962C8B-B14F-4D97-AF65-F5344CB8AC3E}">
        <p14:creationId xmlns:p14="http://schemas.microsoft.com/office/powerpoint/2010/main" val="4042981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355156" y="1785257"/>
            <a:ext cx="7947596" cy="4111798"/>
          </a:xfrm>
        </p:spPr>
        <p:txBody>
          <a:bodyPr>
            <a:normAutofit/>
          </a:bodyPr>
          <a:lstStyle/>
          <a:p>
            <a:pPr marL="0" indent="0" algn="ctr">
              <a:buNone/>
            </a:pPr>
            <a:r>
              <a:rPr lang="en-US" sz="3200" dirty="0">
                <a:latin typeface="+mj-lt"/>
              </a:rPr>
              <a:t>“If we want people to fully show up, to bring their whole selves including their unarmored, whole hearts—so that we can innovate, solve problems, and serve people—we have to be vigilant about creating a culture in which people feel safe, seen, heard, and respected.” </a:t>
            </a:r>
          </a:p>
          <a:p>
            <a:pPr marL="0" indent="0" algn="ctr">
              <a:buNone/>
            </a:pPr>
            <a:endParaRPr lang="en-US" sz="2400" dirty="0">
              <a:latin typeface="+mj-lt"/>
            </a:endParaRPr>
          </a:p>
          <a:p>
            <a:pPr marL="0" indent="0">
              <a:buNone/>
            </a:pPr>
            <a:r>
              <a:rPr lang="en-US" sz="2400" dirty="0">
                <a:latin typeface="+mj-lt"/>
              </a:rPr>
              <a:t>-</a:t>
            </a:r>
            <a:r>
              <a:rPr lang="en-US" sz="2000" dirty="0" err="1">
                <a:latin typeface="+mj-lt"/>
              </a:rPr>
              <a:t>Brené</a:t>
            </a:r>
            <a:r>
              <a:rPr lang="en-US" sz="2000" dirty="0">
                <a:latin typeface="+mj-lt"/>
              </a:rPr>
              <a:t> Brown, </a:t>
            </a:r>
            <a:r>
              <a:rPr lang="en-US" sz="2000" i="1" dirty="0">
                <a:latin typeface="+mj-lt"/>
              </a:rPr>
              <a:t>Dare to Lead</a:t>
            </a:r>
          </a:p>
        </p:txBody>
      </p:sp>
      <p:sp>
        <p:nvSpPr>
          <p:cNvPr id="2" name="Title 1">
            <a:extLst>
              <a:ext uri="{FF2B5EF4-FFF2-40B4-BE49-F238E27FC236}">
                <a16:creationId xmlns:a16="http://schemas.microsoft.com/office/drawing/2014/main" id="{A0048A3F-7FA4-4FF0-6AFA-81660C4740B4}"/>
              </a:ext>
            </a:extLst>
          </p:cNvPr>
          <p:cNvSpPr>
            <a:spLocks noGrp="1"/>
          </p:cNvSpPr>
          <p:nvPr>
            <p:ph type="title"/>
          </p:nvPr>
        </p:nvSpPr>
        <p:spPr>
          <a:xfrm>
            <a:off x="838200" y="365125"/>
            <a:ext cx="10515600" cy="1325563"/>
          </a:xfrm>
        </p:spPr>
        <p:txBody>
          <a:bodyPr/>
          <a:lstStyle/>
          <a:p>
            <a:r>
              <a:rPr lang="en-US" dirty="0">
                <a:latin typeface="+mn-lt"/>
              </a:rPr>
              <a:t>Leaning into Discomfort</a:t>
            </a:r>
          </a:p>
        </p:txBody>
      </p:sp>
    </p:spTree>
    <p:extLst>
      <p:ext uri="{BB962C8B-B14F-4D97-AF65-F5344CB8AC3E}">
        <p14:creationId xmlns:p14="http://schemas.microsoft.com/office/powerpoint/2010/main" val="2344889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de-DE"/>
              <a:t>©</a:t>
            </a:r>
            <a:r>
              <a:rPr lang="en-US"/>
              <a:t>ALPHA XI DELTA </a:t>
            </a:r>
            <a:endParaRPr lang="en-US" dirty="0"/>
          </a:p>
        </p:txBody>
      </p:sp>
      <p:sp>
        <p:nvSpPr>
          <p:cNvPr id="5" name="Content Placeholder 4"/>
          <p:cNvSpPr>
            <a:spLocks noGrp="1"/>
          </p:cNvSpPr>
          <p:nvPr>
            <p:ph sz="half" idx="2"/>
          </p:nvPr>
        </p:nvSpPr>
        <p:spPr>
          <a:xfrm>
            <a:off x="6599202" y="1593668"/>
            <a:ext cx="4347473" cy="4111798"/>
          </a:xfrm>
        </p:spPr>
        <p:txBody>
          <a:bodyPr>
            <a:normAutofit fontScale="70000" lnSpcReduction="20000"/>
          </a:bodyPr>
          <a:lstStyle/>
          <a:p>
            <a:pPr marL="0" indent="0">
              <a:lnSpc>
                <a:spcPct val="120000"/>
              </a:lnSpc>
              <a:buNone/>
            </a:pPr>
            <a:r>
              <a:rPr lang="en-US" sz="3200" dirty="0">
                <a:latin typeface="+mj-lt"/>
              </a:rPr>
              <a:t>“If we want people to fully show up, to bring their whole selves including their unarmored, whole hearts—so that we can innovate, solve problems, and serve people—we have to be vigilant about creating a culture in which people feel safe, seen, heard, and respected.” </a:t>
            </a:r>
          </a:p>
          <a:p>
            <a:pPr marL="0" indent="0" algn="ctr">
              <a:buNone/>
            </a:pPr>
            <a:endParaRPr lang="en-US" sz="2400" dirty="0">
              <a:latin typeface="+mj-lt"/>
            </a:endParaRPr>
          </a:p>
          <a:p>
            <a:pPr marL="0" indent="0">
              <a:buNone/>
            </a:pPr>
            <a:r>
              <a:rPr lang="en-US" sz="2400" dirty="0">
                <a:latin typeface="+mj-lt"/>
              </a:rPr>
              <a:t>-</a:t>
            </a:r>
            <a:r>
              <a:rPr lang="en-US" sz="2000" dirty="0" err="1">
                <a:latin typeface="+mj-lt"/>
              </a:rPr>
              <a:t>Brené</a:t>
            </a:r>
            <a:r>
              <a:rPr lang="en-US" sz="2000" dirty="0">
                <a:latin typeface="+mj-lt"/>
              </a:rPr>
              <a:t> Brown, </a:t>
            </a:r>
            <a:r>
              <a:rPr lang="en-US" sz="2000" i="1" dirty="0">
                <a:latin typeface="+mj-lt"/>
              </a:rPr>
              <a:t>Dare to Lead</a:t>
            </a:r>
          </a:p>
        </p:txBody>
      </p:sp>
      <p:sp>
        <p:nvSpPr>
          <p:cNvPr id="2" name="Title 1">
            <a:extLst>
              <a:ext uri="{FF2B5EF4-FFF2-40B4-BE49-F238E27FC236}">
                <a16:creationId xmlns:a16="http://schemas.microsoft.com/office/drawing/2014/main" id="{A0048A3F-7FA4-4FF0-6AFA-81660C4740B4}"/>
              </a:ext>
            </a:extLst>
          </p:cNvPr>
          <p:cNvSpPr>
            <a:spLocks noGrp="1"/>
          </p:cNvSpPr>
          <p:nvPr>
            <p:ph type="title"/>
          </p:nvPr>
        </p:nvSpPr>
        <p:spPr>
          <a:xfrm>
            <a:off x="838200" y="365125"/>
            <a:ext cx="10515600" cy="1325563"/>
          </a:xfrm>
        </p:spPr>
        <p:txBody>
          <a:bodyPr/>
          <a:lstStyle/>
          <a:p>
            <a:r>
              <a:rPr lang="en-US" dirty="0">
                <a:latin typeface="+mn-lt"/>
              </a:rPr>
              <a:t>Leaning into Discomfort</a:t>
            </a:r>
          </a:p>
        </p:txBody>
      </p:sp>
      <p:sp>
        <p:nvSpPr>
          <p:cNvPr id="4" name="Content Placeholder 4">
            <a:extLst>
              <a:ext uri="{FF2B5EF4-FFF2-40B4-BE49-F238E27FC236}">
                <a16:creationId xmlns:a16="http://schemas.microsoft.com/office/drawing/2014/main" id="{F04FA217-3042-3E8C-D366-17F2A62CED65}"/>
              </a:ext>
            </a:extLst>
          </p:cNvPr>
          <p:cNvSpPr txBox="1">
            <a:spLocks/>
          </p:cNvSpPr>
          <p:nvPr/>
        </p:nvSpPr>
        <p:spPr>
          <a:xfrm>
            <a:off x="729624" y="1593667"/>
            <a:ext cx="4443267" cy="4484915"/>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Courier New" charset="0"/>
              <a:buChar char="o"/>
              <a:defRPr sz="2800" b="0" i="0" kern="1200">
                <a:solidFill>
                  <a:schemeClr val="tx1"/>
                </a:solidFill>
                <a:latin typeface="Montserrat Light" charset="0"/>
                <a:ea typeface="Montserrat Light" charset="0"/>
                <a:cs typeface="Montserrat Light" charset="0"/>
              </a:defRPr>
            </a:lvl1pPr>
            <a:lvl2pPr marL="685800" indent="-228600" algn="l" defTabSz="914400" rtl="0" eaLnBrk="1" latinLnBrk="0" hangingPunct="1">
              <a:lnSpc>
                <a:spcPct val="90000"/>
              </a:lnSpc>
              <a:spcBef>
                <a:spcPts val="500"/>
              </a:spcBef>
              <a:buFont typeface="Courier New" charset="0"/>
              <a:buChar char="o"/>
              <a:defRPr sz="2400" b="0" i="0" kern="1200">
                <a:solidFill>
                  <a:schemeClr val="tx1"/>
                </a:solidFill>
                <a:latin typeface="Crimson Text" charset="0"/>
                <a:ea typeface="Crimson Text" charset="0"/>
                <a:cs typeface="Crimson Text" charset="0"/>
              </a:defRPr>
            </a:lvl2pPr>
            <a:lvl3pPr marL="1143000" indent="-228600" algn="l" defTabSz="914400" rtl="0" eaLnBrk="1" latinLnBrk="0" hangingPunct="1">
              <a:lnSpc>
                <a:spcPct val="90000"/>
              </a:lnSpc>
              <a:spcBef>
                <a:spcPts val="500"/>
              </a:spcBef>
              <a:buFont typeface="Courier New" charset="0"/>
              <a:buChar char="o"/>
              <a:defRPr sz="2000" b="0" i="0" kern="1200">
                <a:solidFill>
                  <a:schemeClr val="tx1"/>
                </a:solidFill>
                <a:latin typeface="Crimson Text" charset="0"/>
                <a:ea typeface="Crimson Text" charset="0"/>
                <a:cs typeface="Crimson Text" charset="0"/>
              </a:defRPr>
            </a:lvl3pPr>
            <a:lvl4pPr marL="1600200" indent="-228600" algn="l" defTabSz="914400" rtl="0" eaLnBrk="1" latinLnBrk="0" hangingPunct="1">
              <a:lnSpc>
                <a:spcPct val="90000"/>
              </a:lnSpc>
              <a:spcBef>
                <a:spcPts val="500"/>
              </a:spcBef>
              <a:buFont typeface="Courier New" charset="0"/>
              <a:buChar char="o"/>
              <a:defRPr sz="1800" b="0" i="0" kern="1200">
                <a:solidFill>
                  <a:schemeClr val="tx1"/>
                </a:solidFill>
                <a:latin typeface="Crimson Text" charset="0"/>
                <a:ea typeface="Crimson Text" charset="0"/>
                <a:cs typeface="Crimson Text" charset="0"/>
              </a:defRPr>
            </a:lvl4pPr>
            <a:lvl5pPr marL="2057400" indent="-228600" algn="l" defTabSz="914400" rtl="0" eaLnBrk="1" latinLnBrk="0" hangingPunct="1">
              <a:lnSpc>
                <a:spcPct val="90000"/>
              </a:lnSpc>
              <a:spcBef>
                <a:spcPts val="500"/>
              </a:spcBef>
              <a:buFont typeface="Courier New" charset="0"/>
              <a:buChar char="o"/>
              <a:defRPr sz="1800" b="0" i="0" kern="1200">
                <a:solidFill>
                  <a:schemeClr val="tx1"/>
                </a:solidFill>
                <a:latin typeface="Crimson Text" charset="0"/>
                <a:ea typeface="Crimson Text" charset="0"/>
                <a:cs typeface="Crimson Tex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Courier New" charset="0"/>
              <a:buNone/>
            </a:pPr>
            <a:r>
              <a:rPr lang="en-US" sz="3900" dirty="0">
                <a:latin typeface="+mj-lt"/>
              </a:rPr>
              <a:t>“People are opting out of vital conversations about diversity and inclusivity because they fear looking wrong, saying something wrong, or being wrong. Choosing our own comfort over hard conversations is the epitome of privilege, and it corrodes trust and moves us away from meaningful and lasting change.”</a:t>
            </a:r>
          </a:p>
          <a:p>
            <a:pPr marL="0" indent="0">
              <a:buFont typeface="Courier New" charset="0"/>
              <a:buNone/>
            </a:pPr>
            <a:endParaRPr lang="en-US" dirty="0">
              <a:latin typeface="+mj-lt"/>
            </a:endParaRPr>
          </a:p>
          <a:p>
            <a:pPr marL="0" indent="0">
              <a:buFont typeface="Courier New" charset="0"/>
              <a:buNone/>
            </a:pPr>
            <a:r>
              <a:rPr lang="en-US" dirty="0">
                <a:latin typeface="+mj-lt"/>
              </a:rPr>
              <a:t>-</a:t>
            </a:r>
            <a:r>
              <a:rPr lang="en-US" sz="2400" dirty="0" err="1">
                <a:latin typeface="+mj-lt"/>
              </a:rPr>
              <a:t>Brené</a:t>
            </a:r>
            <a:r>
              <a:rPr lang="en-US" sz="2400" dirty="0">
                <a:latin typeface="+mj-lt"/>
              </a:rPr>
              <a:t> Brown, </a:t>
            </a:r>
            <a:r>
              <a:rPr lang="en-US" sz="2400" i="1" dirty="0">
                <a:latin typeface="+mj-lt"/>
              </a:rPr>
              <a:t>Dare to Lead</a:t>
            </a:r>
          </a:p>
        </p:txBody>
      </p:sp>
    </p:spTree>
    <p:extLst>
      <p:ext uri="{BB962C8B-B14F-4D97-AF65-F5344CB8AC3E}">
        <p14:creationId xmlns:p14="http://schemas.microsoft.com/office/powerpoint/2010/main" val="65686545"/>
      </p:ext>
    </p:extLst>
  </p:cSld>
  <p:clrMapOvr>
    <a:masterClrMapping/>
  </p:clrMapOvr>
</p:sld>
</file>

<file path=ppt/theme/theme1.xml><?xml version="1.0" encoding="utf-8"?>
<a:theme xmlns:a="http://schemas.openxmlformats.org/drawingml/2006/main" name="Alpha Xi Delta Master Theme">
  <a:themeElements>
    <a:clrScheme name="Alpha Xi Delta Colors">
      <a:dk1>
        <a:srgbClr val="000000"/>
      </a:dk1>
      <a:lt1>
        <a:srgbClr val="FFFFFF"/>
      </a:lt1>
      <a:dk2>
        <a:srgbClr val="002256"/>
      </a:dk2>
      <a:lt2>
        <a:srgbClr val="FBFBFB"/>
      </a:lt2>
      <a:accent1>
        <a:srgbClr val="002256"/>
      </a:accent1>
      <a:accent2>
        <a:srgbClr val="99CAEA"/>
      </a:accent2>
      <a:accent3>
        <a:srgbClr val="5993D0"/>
      </a:accent3>
      <a:accent4>
        <a:srgbClr val="99CAEA"/>
      </a:accent4>
      <a:accent5>
        <a:srgbClr val="EE6985"/>
      </a:accent5>
      <a:accent6>
        <a:srgbClr val="FFCD02"/>
      </a:accent6>
      <a:hlink>
        <a:srgbClr val="5993D0"/>
      </a:hlink>
      <a:folHlink>
        <a:srgbClr val="EE6985"/>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CA5D62D82805D4F9644FB8BE546FE1A" ma:contentTypeVersion="10" ma:contentTypeDescription="Create a new document." ma:contentTypeScope="" ma:versionID="7b9566eee881790320078ee108f49be3">
  <xsd:schema xmlns:xsd="http://www.w3.org/2001/XMLSchema" xmlns:xs="http://www.w3.org/2001/XMLSchema" xmlns:p="http://schemas.microsoft.com/office/2006/metadata/properties" xmlns:ns2="f29540b3-069f-4c5b-add4-95013248471c" xmlns:ns3="692020ef-1233-4b9c-b19a-508e04eb46b5" targetNamespace="http://schemas.microsoft.com/office/2006/metadata/properties" ma:root="true" ma:fieldsID="6104285e572f6e7ec58fd9442dee8bac" ns2:_="" ns3:_="">
    <xsd:import namespace="f29540b3-069f-4c5b-add4-95013248471c"/>
    <xsd:import namespace="692020ef-1233-4b9c-b19a-508e04eb46b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AutoKeyPoints" minOccurs="0"/>
                <xsd:element ref="ns2:MediaServiceKeyPoints"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9540b3-069f-4c5b-add4-9501324847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2020ef-1233-4b9c-b19a-508e04eb46b5"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B0ED935-EEED-49B4-8050-ED34F0C243A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362D378-35C8-490B-9EEF-04A9808EF85F}">
  <ds:schemaRefs>
    <ds:schemaRef ds:uri="http://schemas.microsoft.com/sharepoint/v3/contenttype/forms"/>
  </ds:schemaRefs>
</ds:datastoreItem>
</file>

<file path=customXml/itemProps3.xml><?xml version="1.0" encoding="utf-8"?>
<ds:datastoreItem xmlns:ds="http://schemas.openxmlformats.org/officeDocument/2006/customXml" ds:itemID="{E9F6AD7D-BFCC-4D4E-8DAE-938797754E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9540b3-069f-4c5b-add4-95013248471c"/>
    <ds:schemaRef ds:uri="692020ef-1233-4b9c-b19a-508e04eb46b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608</Words>
  <Application>Microsoft Macintosh PowerPoint</Application>
  <PresentationFormat>Widescreen</PresentationFormat>
  <Paragraphs>67</Paragraphs>
  <Slides>13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Calibri</vt:lpstr>
      <vt:lpstr>Ciao Bella</vt:lpstr>
      <vt:lpstr>Courier New</vt:lpstr>
      <vt:lpstr>Crimson Text</vt:lpstr>
      <vt:lpstr>Montserrat</vt:lpstr>
      <vt:lpstr>Montserrat Light</vt:lpstr>
      <vt:lpstr>Alpha Xi Delta Master Theme</vt:lpstr>
      <vt:lpstr>Differences vs. Divisiveness: A Guide to Understanding and Discussing Your Values in a Political World</vt:lpstr>
      <vt:lpstr>PowerPoint Presentation</vt:lpstr>
      <vt:lpstr>Ground Rules</vt:lpstr>
      <vt:lpstr>Our Values and Social Issues</vt:lpstr>
      <vt:lpstr>Culmination of Difference</vt:lpstr>
      <vt:lpstr>Culmination of Difference</vt:lpstr>
      <vt:lpstr>Leaning into Discomfort</vt:lpstr>
      <vt:lpstr>Leaning into Discomfort</vt:lpstr>
      <vt:lpstr>Leaning into Discomfort</vt:lpstr>
      <vt:lpstr>Leaning into Discomfort</vt:lpstr>
      <vt:lpstr>Where Do We Go From Here</vt:lpstr>
      <vt:lpstr>Where Do We Go From Here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2020-01-22T18:58:44Z</dcterms:created>
  <dcterms:modified xsi:type="dcterms:W3CDTF">2024-08-29T14:30:10Z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0x0101002CA5D62D82805D4F9644FB8BE546FE1A</vt:lpwstr>
  </property>
</Properties>
</file>